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118" r:id="rId2"/>
    <p:sldId id="2238" r:id="rId3"/>
    <p:sldId id="2186" r:id="rId4"/>
    <p:sldId id="2157" r:id="rId5"/>
    <p:sldId id="2189" r:id="rId6"/>
    <p:sldId id="2262" r:id="rId7"/>
    <p:sldId id="2201" r:id="rId8"/>
    <p:sldId id="2263" r:id="rId9"/>
    <p:sldId id="2278" r:id="rId10"/>
    <p:sldId id="2264" r:id="rId11"/>
    <p:sldId id="2279" r:id="rId12"/>
    <p:sldId id="2166" r:id="rId13"/>
    <p:sldId id="2269" r:id="rId14"/>
    <p:sldId id="2244" r:id="rId15"/>
    <p:sldId id="2251" r:id="rId16"/>
    <p:sldId id="2265" r:id="rId17"/>
    <p:sldId id="2266" r:id="rId18"/>
    <p:sldId id="2270" r:id="rId19"/>
    <p:sldId id="2267" r:id="rId20"/>
    <p:sldId id="2252" r:id="rId21"/>
    <p:sldId id="2214" r:id="rId22"/>
    <p:sldId id="2210" r:id="rId23"/>
    <p:sldId id="2241" r:id="rId24"/>
    <p:sldId id="2271" r:id="rId25"/>
    <p:sldId id="2272" r:id="rId26"/>
    <p:sldId id="2268" r:id="rId27"/>
    <p:sldId id="2280" r:id="rId28"/>
    <p:sldId id="2273" r:id="rId29"/>
    <p:sldId id="2281" r:id="rId30"/>
    <p:sldId id="2282" r:id="rId31"/>
    <p:sldId id="2283" r:id="rId32"/>
    <p:sldId id="2274" r:id="rId33"/>
    <p:sldId id="2275" r:id="rId34"/>
    <p:sldId id="2198" r:id="rId35"/>
    <p:sldId id="2200" r:id="rId36"/>
    <p:sldId id="2220" r:id="rId37"/>
    <p:sldId id="2276" r:id="rId38"/>
    <p:sldId id="2277" r:id="rId3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EF037"/>
    <a:srgbClr val="E6B9B8"/>
    <a:srgbClr val="D48886"/>
    <a:srgbClr val="AA3F3C"/>
    <a:srgbClr val="A568D2"/>
    <a:srgbClr val="00518E"/>
    <a:srgbClr val="CCFF66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5" autoAdjust="0"/>
    <p:restoredTop sz="93099" autoAdjust="0"/>
  </p:normalViewPr>
  <p:slideViewPr>
    <p:cSldViewPr>
      <p:cViewPr varScale="1">
        <p:scale>
          <a:sx n="76" d="100"/>
          <a:sy n="76" d="100"/>
        </p:scale>
        <p:origin x="102" y="20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ll.com/trends/genetics/fulltext/S0168-9525(20)30069-X?_returnURL=https%3A%2F%2Flinkinghub.elsevier.com%2Fretrieve%2Fpii%2FS016895252030069X%3Fshowall%3Dtru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hart" Target="../charts/chart2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Machine</a:t>
            </a:r>
            <a:r>
              <a:rPr lang="en-US" altLang="zh-TW" sz="4800" dirty="0">
                <a:solidFill>
                  <a:srgbClr val="3399FF"/>
                </a:solidFill>
              </a:rPr>
              <a:t>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Hands-on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11201400" cy="2667000"/>
          </a:xfrm>
        </p:spPr>
        <p:txBody>
          <a:bodyPr/>
          <a:lstStyle/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Paulo Izquierdo Romero, Thilanka Ranaweera, </a:t>
            </a:r>
          </a:p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Kenia Segura Abá, Shin-Han Shiu, Jingyao Tang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GLBRC ASM – Tuesday, 5/14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998835" y="1736988"/>
            <a:ext cx="1591965" cy="762001"/>
          </a:xfrm>
          <a:prstGeom prst="wedgeRoundRectCallout">
            <a:avLst>
              <a:gd name="adj1" fmla="val 7436"/>
              <a:gd name="adj2" fmla="val 19087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does our data look like?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5A919-8F5F-18DD-85E9-AFCF55AE57E2}"/>
              </a:ext>
            </a:extLst>
          </p:cNvPr>
          <p:cNvGrpSpPr/>
          <p:nvPr/>
        </p:nvGrpSpPr>
        <p:grpSpPr>
          <a:xfrm>
            <a:off x="80572" y="2666999"/>
            <a:ext cx="1519628" cy="3825874"/>
            <a:chOff x="770397" y="-626338"/>
            <a:chExt cx="1519628" cy="3825874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A95B5E7-BE4B-0252-6C37-22C532CED7F3}"/>
                </a:ext>
              </a:extLst>
            </p:cNvPr>
            <p:cNvSpPr/>
            <p:nvPr/>
          </p:nvSpPr>
          <p:spPr>
            <a:xfrm>
              <a:off x="770397" y="-626338"/>
              <a:ext cx="1519628" cy="762001"/>
            </a:xfrm>
            <a:prstGeom prst="wedgeRoundRectCallout">
              <a:avLst>
                <a:gd name="adj1" fmla="val -4454"/>
                <a:gd name="adj2" fmla="val 125879"/>
                <a:gd name="adj3" fmla="val 1666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Instances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94F55A7-67B2-A22D-2101-1F729F9E0C5B}"/>
                </a:ext>
              </a:extLst>
            </p:cNvPr>
            <p:cNvSpPr/>
            <p:nvPr/>
          </p:nvSpPr>
          <p:spPr>
            <a:xfrm>
              <a:off x="1299425" y="761029"/>
              <a:ext cx="609600" cy="24385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2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2.1 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2.2 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553200" y="1142999"/>
            <a:ext cx="493382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791202" cy="5349875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2.3 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2.4 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3.1 Deal with unwanted instances</a:t>
            </a:r>
          </a:p>
          <a:p>
            <a:endParaRPr lang="en-US" dirty="0"/>
          </a:p>
          <a:p>
            <a:r>
              <a:rPr lang="en-US" dirty="0"/>
              <a:t>3.2 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633409" y="422358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02274" y="3029044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02274" y="4806447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039477" y="5051058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643110" y="4800600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1294" y="2852877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349648" y="389204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5065205" y="47620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7202802" y="1216560"/>
            <a:ext cx="2703197" cy="844983"/>
          </a:xfrm>
          <a:prstGeom prst="roundRect">
            <a:avLst>
              <a:gd name="adj" fmla="val 370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Why would there be</a:t>
            </a:r>
          </a:p>
          <a:p>
            <a:pPr algn="ctr"/>
            <a:r>
              <a:rPr lang="en-US" dirty="0"/>
              <a:t>unwanted instances?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When we separating labels and features…</a:t>
            </a:r>
          </a:p>
        </p:txBody>
      </p:sp>
    </p:spTree>
    <p:extLst>
      <p:ext uri="{BB962C8B-B14F-4D97-AF65-F5344CB8AC3E}">
        <p14:creationId xmlns:p14="http://schemas.microsoft.com/office/powerpoint/2010/main" val="9858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2278320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2278320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Choosing among </a:t>
            </a:r>
            <a:r>
              <a:rPr lang="en-US" dirty="0">
                <a:solidFill>
                  <a:srgbClr val="C00000"/>
                </a:solidFill>
              </a:rPr>
              <a:t>candidate models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-152400"/>
            <a:ext cx="13444145" cy="8382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And, for each hyperparameter combinations,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61153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99AB16-6CCF-4B55-8AB6-C3CE5BC6E81D}"/>
              </a:ext>
            </a:extLst>
          </p:cNvPr>
          <p:cNvSpPr/>
          <p:nvPr/>
        </p:nvSpPr>
        <p:spPr>
          <a:xfrm>
            <a:off x="4214011" y="322173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EF037"/>
                </a:solidFill>
              </a:rPr>
              <a:t>Numbers of features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 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6.2 Retrain model using fewer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94B39-FD0F-E329-FA35-EAC82DCC4777}"/>
              </a:ext>
            </a:extLst>
          </p:cNvPr>
          <p:cNvSpPr txBox="1">
            <a:spLocks/>
          </p:cNvSpPr>
          <p:nvPr/>
        </p:nvSpPr>
        <p:spPr bwMode="auto">
          <a:xfrm>
            <a:off x="711200" y="2057400"/>
            <a:ext cx="10775820" cy="4435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8816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7.1 Apply the best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35215"/>
              </p:ext>
            </p:extLst>
          </p:nvPr>
        </p:nvGraphicFramePr>
        <p:xfrm>
          <a:off x="9182688" y="273898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D77F9-A606-18F4-64B7-F53AAABE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8" y="5969980"/>
            <a:ext cx="11591420" cy="6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7.2 Confusion matrix</a:t>
            </a:r>
          </a:p>
          <a:p>
            <a:pPr lvl="1"/>
            <a:r>
              <a:rPr lang="en-US" dirty="0"/>
              <a:t>Q: Which one is better?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20917"/>
              </p:ext>
            </p:extLst>
          </p:nvPr>
        </p:nvGraphicFramePr>
        <p:xfrm>
          <a:off x="1549400" y="2070099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FFD77F9-A606-18F4-64B7-F53AAABE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78" y="5969980"/>
            <a:ext cx="11591420" cy="649228"/>
          </a:xfrm>
          <a:prstGeom prst="rect">
            <a:avLst/>
          </a:prstGeom>
        </p:spPr>
      </p:pic>
      <p:graphicFrame>
        <p:nvGraphicFramePr>
          <p:cNvPr id="6" name="Table 539">
            <a:extLst>
              <a:ext uri="{FF2B5EF4-FFF2-40B4-BE49-F238E27FC236}">
                <a16:creationId xmlns:a16="http://schemas.microsoft.com/office/drawing/2014/main" id="{12A9E694-CE0E-6B80-88F1-8231A8EC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29813"/>
              </p:ext>
            </p:extLst>
          </p:nvPr>
        </p:nvGraphicFramePr>
        <p:xfrm>
          <a:off x="6019800" y="2070100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7.3 Classification report</a:t>
            </a:r>
          </a:p>
          <a:p>
            <a:pPr lvl="1"/>
            <a:r>
              <a:rPr lang="en-US" dirty="0"/>
              <a:t>Commonly used evaluation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AE049-359D-E65C-7016-1F1F3678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65118"/>
            <a:ext cx="8001000" cy="44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7.4 Graphics that help with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96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3EBE1-D448-4D6F-A072-E251564A9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vs. local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F2417-FC62-4586-8576-FAB21EEA6C89}"/>
              </a:ext>
            </a:extLst>
          </p:cNvPr>
          <p:cNvSpPr/>
          <p:nvPr/>
        </p:nvSpPr>
        <p:spPr>
          <a:xfrm>
            <a:off x="422349" y="1816394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5586B4-3944-4927-B748-106E90234120}"/>
              </a:ext>
            </a:extLst>
          </p:cNvPr>
          <p:cNvSpPr/>
          <p:nvPr/>
        </p:nvSpPr>
        <p:spPr>
          <a:xfrm>
            <a:off x="567436" y="2439867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A0C69-1478-4A62-A889-70FC653492EC}"/>
              </a:ext>
            </a:extLst>
          </p:cNvPr>
          <p:cNvSpPr/>
          <p:nvPr/>
        </p:nvSpPr>
        <p:spPr>
          <a:xfrm>
            <a:off x="4098104" y="2439867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FC2C5-E786-4BEA-805B-A30A19B9F268}"/>
              </a:ext>
            </a:extLst>
          </p:cNvPr>
          <p:cNvSpPr/>
          <p:nvPr/>
        </p:nvSpPr>
        <p:spPr>
          <a:xfrm>
            <a:off x="2230334" y="2798666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C5BFC-0E53-4457-8C63-2455DA4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7" y="2513328"/>
            <a:ext cx="1195387" cy="138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C990E-8693-4020-A07D-068DD741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65295" y="2490598"/>
            <a:ext cx="1194679" cy="142521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1D87A4-3F8F-4E18-8712-707F67706177}"/>
              </a:ext>
            </a:extLst>
          </p:cNvPr>
          <p:cNvSpPr/>
          <p:nvPr/>
        </p:nvSpPr>
        <p:spPr>
          <a:xfrm>
            <a:off x="4308549" y="1130594"/>
            <a:ext cx="1343247" cy="1045305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and why does this work?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8FABB-DB4B-43E3-8CE4-177395677032}"/>
              </a:ext>
            </a:extLst>
          </p:cNvPr>
          <p:cNvSpPr/>
          <p:nvPr/>
        </p:nvSpPr>
        <p:spPr>
          <a:xfrm>
            <a:off x="733839" y="449199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Trouble-shooting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2975C-5948-4217-87D3-FFBA237FE36A}"/>
              </a:ext>
            </a:extLst>
          </p:cNvPr>
          <p:cNvSpPr/>
          <p:nvPr/>
        </p:nvSpPr>
        <p:spPr>
          <a:xfrm>
            <a:off x="2354573" y="4509894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Novel insights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DB7D20-84BD-4528-B244-6EEF0DD6C97E}"/>
              </a:ext>
            </a:extLst>
          </p:cNvPr>
          <p:cNvSpPr/>
          <p:nvPr/>
        </p:nvSpPr>
        <p:spPr>
          <a:xfrm>
            <a:off x="3962400" y="451494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Trust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AC503-D4B8-4210-9278-D3349B0BA817}"/>
              </a:ext>
            </a:extLst>
          </p:cNvPr>
          <p:cNvSpPr txBox="1"/>
          <p:nvPr/>
        </p:nvSpPr>
        <p:spPr>
          <a:xfrm>
            <a:off x="7010400" y="6220605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Azodi, Tang, Shiu (2020) Trends in Genetics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D606B-E34E-45DD-835A-2B7AF7F2A780}"/>
              </a:ext>
            </a:extLst>
          </p:cNvPr>
          <p:cNvSpPr/>
          <p:nvPr/>
        </p:nvSpPr>
        <p:spPr>
          <a:xfrm>
            <a:off x="6716802" y="1931627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Global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71CBBD-8606-4E97-B1ED-C34887CDF28B}"/>
              </a:ext>
            </a:extLst>
          </p:cNvPr>
          <p:cNvSpPr/>
          <p:nvPr/>
        </p:nvSpPr>
        <p:spPr>
          <a:xfrm>
            <a:off x="8469403" y="1931627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the entire model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47ED09-5406-4CA4-83F0-57A571456778}"/>
              </a:ext>
            </a:extLst>
          </p:cNvPr>
          <p:cNvSpPr/>
          <p:nvPr/>
        </p:nvSpPr>
        <p:spPr>
          <a:xfrm>
            <a:off x="7808934" y="2290426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839C6-2581-4397-87E9-7AC1EE8290F3}"/>
              </a:ext>
            </a:extLst>
          </p:cNvPr>
          <p:cNvSpPr/>
          <p:nvPr/>
        </p:nvSpPr>
        <p:spPr>
          <a:xfrm>
            <a:off x="6716802" y="3609114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9F9C41-896B-4E3C-B2CE-A66310EEFE2A}"/>
              </a:ext>
            </a:extLst>
          </p:cNvPr>
          <p:cNvSpPr/>
          <p:nvPr/>
        </p:nvSpPr>
        <p:spPr>
          <a:xfrm>
            <a:off x="8469403" y="3609114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1 or few instances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09A9B1-6CF0-42CB-8DB5-6BA582813B0B}"/>
              </a:ext>
            </a:extLst>
          </p:cNvPr>
          <p:cNvSpPr/>
          <p:nvPr/>
        </p:nvSpPr>
        <p:spPr>
          <a:xfrm>
            <a:off x="7808934" y="3967913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we have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33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6: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9: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deploy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tends not to be reusable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13972" y="1234264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ideology…</a:t>
            </a:r>
            <a:r>
              <a:rPr lang="en-US" sz="2000" dirty="0"/>
              <a:t>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  <a:p>
            <a:pPr algn="ctr"/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9690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8053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542107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Excellent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38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62" y="4490136"/>
            <a:ext cx="2078938" cy="2078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27" y="4419600"/>
            <a:ext cx="3343373" cy="2438400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9" y="3886199"/>
            <a:ext cx="2277921" cy="298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9AF8-A143-4BBA-9347-4C6406BB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38" y="1716401"/>
            <a:ext cx="3131924" cy="254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960" y="2535685"/>
            <a:ext cx="2800440" cy="149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9AEAAF-3998-4684-B415-915FFDF37D7E}"/>
              </a:ext>
            </a:extLst>
          </p:cNvPr>
          <p:cNvSpPr/>
          <p:nvPr/>
        </p:nvSpPr>
        <p:spPr>
          <a:xfrm>
            <a:off x="3048000" y="1295400"/>
            <a:ext cx="1910582" cy="1752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is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6527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Please stay if you have any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9A52-1A64-BDB1-AA5A-08DB8245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88AA-172C-F573-8EEF-EE40AD636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DE45-A6D1-7D07-A940-E19F6E3F47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70594-B435-74D3-3B89-4471649F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5551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35910"/>
              </p:ext>
            </p:extLst>
          </p:nvPr>
        </p:nvGraphicFramePr>
        <p:xfrm>
          <a:off x="609600" y="1093667"/>
          <a:ext cx="10972800" cy="48687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2567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449119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Split training/testing data and 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09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we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838031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one research question you work on that may benefit from the use of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4688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43113</TotalTime>
  <Words>2574</Words>
  <Application>Microsoft Office PowerPoint</Application>
  <PresentationFormat>Widescreen</PresentationFormat>
  <Paragraphs>737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Cambria</vt:lpstr>
      <vt:lpstr>Office Theme</vt:lpstr>
      <vt:lpstr>Machine Learning  Hands-on</vt:lpstr>
      <vt:lpstr>Logistics</vt:lpstr>
      <vt:lpstr>Goals of this workshop</vt:lpstr>
      <vt:lpstr>Workshop schedule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1: Define ML problem</vt:lpstr>
      <vt:lpstr>Step 2: Exploratory data analysis (EDA)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6: Repeat step 2~5</vt:lpstr>
      <vt:lpstr>Step 7: Evaluate model</vt:lpstr>
      <vt:lpstr>Step 7: Evaluate model</vt:lpstr>
      <vt:lpstr>Step 7: Evaluate model</vt:lpstr>
      <vt:lpstr>Step 7: Evaluate model</vt:lpstr>
      <vt:lpstr>Step 8: Interpret model</vt:lpstr>
      <vt:lpstr>Recap: what we have done</vt:lpstr>
      <vt:lpstr>Recap: limitations of ML</vt:lpstr>
      <vt:lpstr>In your path forward</vt:lpstr>
      <vt:lpstr>Thanks for coming…</vt:lpstr>
      <vt:lpstr>Spares</vt:lpstr>
      <vt:lpstr>Logistics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2076</cp:revision>
  <cp:lastPrinted>2012-10-21T07:50:44Z</cp:lastPrinted>
  <dcterms:created xsi:type="dcterms:W3CDTF">2008-09-03T02:14:15Z</dcterms:created>
  <dcterms:modified xsi:type="dcterms:W3CDTF">2024-05-06T21:49:33Z</dcterms:modified>
</cp:coreProperties>
</file>